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4"/>
  </p:notesMasterIdLst>
  <p:sldIdLst>
    <p:sldId id="264" r:id="rId2"/>
    <p:sldId id="262" r:id="rId3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194"/>
    <a:srgbClr val="FACADF"/>
    <a:srgbClr val="FBD5E5"/>
    <a:srgbClr val="D62EA2"/>
    <a:srgbClr val="DB45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91" autoAdjust="0"/>
    <p:restoredTop sz="94660"/>
  </p:normalViewPr>
  <p:slideViewPr>
    <p:cSldViewPr>
      <p:cViewPr>
        <p:scale>
          <a:sx n="70" d="100"/>
          <a:sy n="7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/>
          <a:lstStyle>
            <a:lvl1pPr algn="r">
              <a:defRPr sz="1300"/>
            </a:lvl1pPr>
          </a:lstStyle>
          <a:p>
            <a:fld id="{4DC3E1AC-3B73-4D71-808A-FC32025EA7F8}" type="datetimeFigureOut">
              <a:rPr lang="fr-FR" smtClean="0"/>
              <a:pPr/>
              <a:t>16/02/2025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4538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17" tIns="48008" rIns="96017" bIns="4800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24203"/>
            <a:ext cx="5486400" cy="4475560"/>
          </a:xfrm>
          <a:prstGeom prst="rect">
            <a:avLst/>
          </a:prstGeom>
        </p:spPr>
        <p:txBody>
          <a:bodyPr vert="horz" lIns="96017" tIns="48008" rIns="96017" bIns="48008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46678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6017" tIns="48008" rIns="96017" bIns="48008" rtlCol="0" anchor="b"/>
          <a:lstStyle>
            <a:lvl1pPr algn="r">
              <a:defRPr sz="1300"/>
            </a:lvl1pPr>
          </a:lstStyle>
          <a:p>
            <a:fld id="{B85386A3-F1BD-44D1-B275-DC931C4DF2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7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386A3-F1BD-44D1-B275-DC931C4DF2B1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37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EE20B61D-1715-4E9F-8631-C7F1A99E79CF}" type="datetimeFigureOut">
              <a:rPr lang="fr-FR" smtClean="0"/>
              <a:pPr/>
              <a:t>16/02/2025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256D2C7-7286-4497-84EB-1A0FED05EF2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435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B61D-1715-4E9F-8631-C7F1A99E79CF}" type="datetimeFigureOut">
              <a:rPr lang="fr-FR" smtClean="0"/>
              <a:pPr/>
              <a:t>16/02/2025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D2C7-7286-4497-84EB-1A0FED05EF2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07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B61D-1715-4E9F-8631-C7F1A99E79CF}" type="datetimeFigureOut">
              <a:rPr lang="fr-FR" smtClean="0"/>
              <a:pPr/>
              <a:t>16/02/2025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D2C7-7286-4497-84EB-1A0FED05EF2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53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B61D-1715-4E9F-8631-C7F1A99E79CF}" type="datetimeFigureOut">
              <a:rPr lang="fr-FR" smtClean="0"/>
              <a:pPr/>
              <a:t>16/02/2025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D2C7-7286-4497-84EB-1A0FED05EF2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591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B61D-1715-4E9F-8631-C7F1A99E79CF}" type="datetimeFigureOut">
              <a:rPr lang="fr-FR" smtClean="0"/>
              <a:pPr/>
              <a:t>16/02/2025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D2C7-7286-4497-84EB-1A0FED05EF2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18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B61D-1715-4E9F-8631-C7F1A99E79CF}" type="datetimeFigureOut">
              <a:rPr lang="fr-FR" smtClean="0"/>
              <a:pPr/>
              <a:t>16/02/2025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D2C7-7286-4497-84EB-1A0FED05EF2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66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B61D-1715-4E9F-8631-C7F1A99E79CF}" type="datetimeFigureOut">
              <a:rPr lang="fr-FR" smtClean="0"/>
              <a:pPr/>
              <a:t>16/02/2025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D2C7-7286-4497-84EB-1A0FED05EF2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32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B61D-1715-4E9F-8631-C7F1A99E79CF}" type="datetimeFigureOut">
              <a:rPr lang="fr-FR" smtClean="0"/>
              <a:pPr/>
              <a:t>16/02/2025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D2C7-7286-4497-84EB-1A0FED05EF2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54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B61D-1715-4E9F-8631-C7F1A99E79CF}" type="datetimeFigureOut">
              <a:rPr lang="fr-FR" smtClean="0"/>
              <a:pPr/>
              <a:t>16/02/2025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D2C7-7286-4497-84EB-1A0FED05EF2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20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B61D-1715-4E9F-8631-C7F1A99E79CF}" type="datetimeFigureOut">
              <a:rPr lang="fr-FR" smtClean="0"/>
              <a:pPr/>
              <a:t>16/02/2025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256D2C7-7286-4497-84EB-1A0FED05EF2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42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EE20B61D-1715-4E9F-8631-C7F1A99E79CF}" type="datetimeFigureOut">
              <a:rPr lang="fr-FR" smtClean="0"/>
              <a:pPr/>
              <a:t>16/02/2025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256D2C7-7286-4497-84EB-1A0FED05EF2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818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EE20B61D-1715-4E9F-8631-C7F1A99E79CF}" type="datetimeFigureOut">
              <a:rPr lang="fr-FR" smtClean="0"/>
              <a:pPr/>
              <a:t>16/02/2025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3256D2C7-7286-4497-84EB-1A0FED05EF2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93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D5E5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-1400873" y="1787761"/>
            <a:ext cx="3108960" cy="24622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Vendredi 21 février 2025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041697"/>
              </p:ext>
            </p:extLst>
          </p:nvPr>
        </p:nvGraphicFramePr>
        <p:xfrm>
          <a:off x="310360" y="406958"/>
          <a:ext cx="4320479" cy="31089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320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670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kern="12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</a:t>
                      </a:r>
                      <a:r>
                        <a:rPr lang="fr-FR" sz="1200" kern="1200" dirty="0"/>
                        <a:t>érateurs : Dr </a:t>
                      </a:r>
                      <a:r>
                        <a:rPr lang="fr-FR" sz="1200" kern="1200" dirty="0" err="1"/>
                        <a:t>Zekri</a:t>
                      </a:r>
                      <a:r>
                        <a:rPr lang="fr-FR" sz="1200" kern="1200" dirty="0"/>
                        <a:t> Mustapha et </a:t>
                      </a:r>
                      <a:r>
                        <a:rPr lang="fr-FR" sz="1200" kern="1200" dirty="0" err="1"/>
                        <a:t>M.Benchiha</a:t>
                      </a:r>
                      <a:r>
                        <a:rPr lang="fr-FR" sz="1200" kern="1200" dirty="0"/>
                        <a:t> </a:t>
                      </a:r>
                      <a:r>
                        <a:rPr lang="fr-FR" sz="1200" kern="1200" dirty="0" err="1"/>
                        <a:t>omar</a:t>
                      </a:r>
                      <a:endParaRPr lang="fr-FR" sz="1200" kern="12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kern="12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800" b="1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lang="fr-FR" sz="8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100" b="1" kern="1200" baseline="0" dirty="0">
                          <a:solidFill>
                            <a:srgbClr val="C00000"/>
                          </a:solidFill>
                        </a:rPr>
                        <a:t>Mot de Bienvenue </a:t>
                      </a:r>
                      <a:r>
                        <a:rPr lang="fr-FR" sz="11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baseline="0" dirty="0"/>
                        <a:t>M. Mounir BEN YAHIA, M. Ali FEDDOU</a:t>
                      </a:r>
                      <a:r>
                        <a:rPr lang="fr-FR" sz="1100" b="1" kern="1200" baseline="0" dirty="0">
                          <a:solidFill>
                            <a:srgbClr val="C00000"/>
                          </a:solidFill>
                        </a:rPr>
                        <a:t>(LCA) </a:t>
                      </a:r>
                      <a:r>
                        <a:rPr lang="fr-FR" sz="1100" b="0" kern="1200" baseline="0" dirty="0"/>
                        <a:t>M. </a:t>
                      </a:r>
                      <a:r>
                        <a:rPr lang="fr-FR" sz="1100" b="0" kern="1200" dirty="0" err="1"/>
                        <a:t>Boucif</a:t>
                      </a:r>
                      <a:r>
                        <a:rPr lang="fr-FR" sz="1100" b="0" kern="1200" dirty="0"/>
                        <a:t> ZENAGUI </a:t>
                      </a:r>
                      <a:r>
                        <a:rPr lang="fr-FR" sz="1100" b="0" kern="1200" baseline="0" dirty="0"/>
                        <a:t>( EH Dr </a:t>
                      </a:r>
                      <a:r>
                        <a:rPr lang="fr-FR" sz="1100" b="0" kern="1200" baseline="0" dirty="0" err="1"/>
                        <a:t>Benzerdjeb</a:t>
                      </a:r>
                      <a:r>
                        <a:rPr lang="fr-FR" sz="1100" b="0" kern="1200" baseline="0" dirty="0"/>
                        <a:t> Ain </a:t>
                      </a:r>
                      <a:r>
                        <a:rPr lang="fr-FR" sz="1100" b="0" kern="1200" baseline="0" dirty="0" err="1"/>
                        <a:t>Temouchent</a:t>
                      </a:r>
                      <a:r>
                        <a:rPr lang="fr-FR" sz="1100" b="0" kern="1200" baseline="0" dirty="0"/>
                        <a:t>) </a:t>
                      </a:r>
                      <a:r>
                        <a:rPr lang="fr-FR" sz="1100" b="0" kern="1200" baseline="0" dirty="0">
                          <a:solidFill>
                            <a:srgbClr val="C00000"/>
                          </a:solidFill>
                        </a:rPr>
                        <a:t>Algérie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</a:rPr>
                        <a:t>.            M. </a:t>
                      </a:r>
                      <a:r>
                        <a:rPr lang="fr-FR" sz="1100" b="0" kern="1200" baseline="0" dirty="0" err="1">
                          <a:solidFill>
                            <a:schemeClr val="tx1"/>
                          </a:solidFill>
                        </a:rPr>
                        <a:t>Giampietro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</a:rPr>
                        <a:t> SALA. Mme 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Louise </a:t>
                      </a:r>
                      <a:r>
                        <a:rPr lang="fr-FR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makoso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100" b="0" kern="1200" baseline="0" dirty="0">
                          <a:solidFill>
                            <a:srgbClr val="C00000"/>
                          </a:solidFill>
                        </a:rPr>
                        <a:t>Italie </a:t>
                      </a:r>
                      <a:endParaRPr lang="fr-FR" sz="1100" b="0" kern="1200" baseline="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100" b="0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</a:t>
                      </a:r>
                      <a:r>
                        <a:rPr lang="fr-FR" sz="11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Conf 1. </a:t>
                      </a:r>
                      <a:r>
                        <a:rPr lang="fr-FR" sz="1100" b="0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Sécurité et qualité en imagerie </a:t>
                      </a:r>
                      <a:r>
                        <a:rPr lang="fr-FR" sz="1100" b="0" kern="1200" baseline="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médicale.</a:t>
                      </a:r>
                      <a:r>
                        <a:rPr lang="fr-FR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Dehina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Messaoud PEPM </a:t>
                      </a:r>
                      <a:r>
                        <a:rPr lang="fr-FR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Tebessa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baseline="0" dirty="0">
                          <a:solidFill>
                            <a:srgbClr val="C00000"/>
                          </a:solidFill>
                        </a:rPr>
                        <a:t>Algérie</a:t>
                      </a:r>
                      <a:endParaRPr lang="fr-FR" sz="1100" b="0" kern="1200" baseline="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</a:t>
                      </a:r>
                      <a:r>
                        <a:rPr lang="fr-FR" sz="11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Conf 2. 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Dépistage des malformations orthopédiques du nouveau né Dr Yassine BENDI-OUIS </a:t>
                      </a:r>
                      <a:r>
                        <a:rPr lang="fr-FR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Medecin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chef de CCI EH </a:t>
                      </a:r>
                      <a:r>
                        <a:rPr lang="fr-FR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DrBenzerdjeb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Ain </a:t>
                      </a:r>
                      <a:r>
                        <a:rPr lang="fr-FR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Temouchent</a:t>
                      </a:r>
                      <a:r>
                        <a:rPr lang="fr-FR" sz="1100" b="0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baseline="0" dirty="0">
                          <a:solidFill>
                            <a:srgbClr val="C00000"/>
                          </a:solidFill>
                        </a:rPr>
                        <a:t>Algérie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100" b="0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</a:t>
                      </a:r>
                      <a:r>
                        <a:rPr lang="fr-FR" sz="11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Conf 3. 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L’innovation dans le domaine de la santé. M. </a:t>
                      </a:r>
                      <a:r>
                        <a:rPr lang="fr-FR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Boucif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ZENAGUI Ain </a:t>
                      </a:r>
                      <a:r>
                        <a:rPr lang="fr-FR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Temouchent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baseline="0" dirty="0">
                          <a:solidFill>
                            <a:srgbClr val="C00000"/>
                          </a:solidFill>
                        </a:rPr>
                        <a:t>Algérie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</a:t>
                      </a:r>
                      <a:r>
                        <a:rPr lang="fr-FR" sz="11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Conf 4.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Quand l'innovation manque à l'appel : Les erreurs infirmières, conséquences d’un système stagnant ? M. Mounir BEN YAHIA ( PEPM ISSIT) </a:t>
                      </a:r>
                      <a:r>
                        <a:rPr lang="fr-FR" sz="1100" b="0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Tunisie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1100" b="0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706603"/>
              </p:ext>
            </p:extLst>
          </p:nvPr>
        </p:nvGraphicFramePr>
        <p:xfrm>
          <a:off x="318076" y="3515917"/>
          <a:ext cx="4328351" cy="360826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328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278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9217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fr-FR" sz="800" kern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9217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r-FR" sz="800" kern="1200" dirty="0"/>
                        <a:t>                                 </a:t>
                      </a:r>
                      <a:r>
                        <a:rPr lang="fr-FR" sz="11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Discussion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9217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fr-FR" sz="800" kern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9217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fr-FR" sz="800" kern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800" kern="1200" dirty="0"/>
                        <a:t>                                </a:t>
                      </a:r>
                      <a:r>
                        <a:rPr lang="fr-FR" sz="1200" kern="1200" dirty="0">
                          <a:solidFill>
                            <a:srgbClr val="C00000"/>
                          </a:solidFill>
                        </a:rPr>
                        <a:t>Pause santé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</a:t>
                      </a: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Modérateurs : M. Moussa </a:t>
                      </a:r>
                      <a:r>
                        <a:rPr lang="fr-FR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Maamri</a:t>
                      </a: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M. </a:t>
                      </a:r>
                      <a:r>
                        <a:rPr lang="fr-FR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Boucif</a:t>
                      </a: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ZENAGUI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</a:t>
                      </a:r>
                      <a:r>
                        <a:rPr lang="fr-FR" sz="11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Conf 5. 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Dépistage des malformations orthopédiques du nouveau né Dr BENDI OUIS Yassine   Ain </a:t>
                      </a:r>
                      <a:r>
                        <a:rPr lang="fr-FR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Temouchent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100" b="0" kern="1200" baseline="0" dirty="0">
                          <a:solidFill>
                            <a:srgbClr val="C00000"/>
                          </a:solidFill>
                        </a:rPr>
                        <a:t>Algérie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9217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</a:t>
                      </a:r>
                      <a:r>
                        <a:rPr lang="fr-FR" sz="11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Conf 6. 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Sécurité et qualité en imagerie médicale M. DEHINA Messaoud    Biskra </a:t>
                      </a:r>
                      <a:r>
                        <a:rPr lang="fr-FR" sz="1100" b="0" kern="1200" baseline="0" dirty="0">
                          <a:solidFill>
                            <a:srgbClr val="C00000"/>
                          </a:solidFill>
                        </a:rPr>
                        <a:t>Algérie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9217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fr-FR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9217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r-FR" sz="700" kern="1200" dirty="0"/>
                        <a:t>                                      </a:t>
                      </a:r>
                      <a:r>
                        <a:rPr lang="fr-FR" sz="11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Conf 7. 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coopérative italienne et ses activités 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</a:rPr>
                        <a:t>M. </a:t>
                      </a:r>
                      <a:r>
                        <a:rPr lang="fr-FR" sz="1100" b="0" kern="1200" baseline="0" dirty="0" err="1">
                          <a:solidFill>
                            <a:schemeClr val="tx1"/>
                          </a:solidFill>
                        </a:rPr>
                        <a:t>Giampietro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</a:rPr>
                        <a:t> SALA Mme 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Louise </a:t>
                      </a:r>
                      <a:r>
                        <a:rPr lang="fr-FR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makoso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M. </a:t>
                      </a:r>
                      <a:r>
                        <a:rPr lang="fr-FR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Abdesselem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Jalleli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baseline="0" dirty="0">
                          <a:solidFill>
                            <a:srgbClr val="C00000"/>
                          </a:solidFill>
                        </a:rPr>
                        <a:t>Italie</a:t>
                      </a:r>
                      <a:endParaRPr lang="fr-FR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9217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fr-FR" sz="700" kern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9217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r-FR" sz="700" b="0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</a:t>
                      </a:r>
                      <a:r>
                        <a:rPr lang="fr-FR" sz="11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Discussion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9217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fr-FR" sz="700" b="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9217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r-FR" sz="700" b="0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</a:t>
                      </a:r>
                      <a:r>
                        <a:rPr lang="fr-FR" sz="11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Clôture des deux séances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9217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r-FR" sz="700" b="0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</a:t>
                      </a:r>
                      <a:r>
                        <a:rPr lang="fr-FR" sz="700" kern="1200" baseline="0" dirty="0">
                          <a:solidFill>
                            <a:schemeClr val="tx1"/>
                          </a:solidFill>
                        </a:rPr>
                        <a:t>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53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lang="pt-BR" sz="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714847"/>
              </p:ext>
            </p:extLst>
          </p:nvPr>
        </p:nvGraphicFramePr>
        <p:xfrm>
          <a:off x="4644009" y="406958"/>
          <a:ext cx="4104455" cy="310895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04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089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fr-FR" sz="1100" b="0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A1. 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Épuisement professionnel et performance hospitalière Mme </a:t>
                      </a:r>
                      <a:r>
                        <a:rPr lang="fr-FR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Bensaad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Keltouma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PEPM Oran </a:t>
                      </a:r>
                      <a:r>
                        <a:rPr lang="fr-FR" sz="1100" b="0" kern="1200" baseline="0" dirty="0">
                          <a:solidFill>
                            <a:srgbClr val="C00000"/>
                          </a:solidFill>
                        </a:rPr>
                        <a:t>Algérie</a:t>
                      </a:r>
                      <a:endParaRPr lang="fr-FR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</a:t>
                      </a:r>
                      <a:r>
                        <a:rPr lang="fr-FR" sz="1100" b="0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A2. 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Révolutionner la pratique infirmière : L'innovation et le raisonnement clinique pour une évaluation plus précise et précoce des diagnostics infirmiers. </a:t>
                      </a:r>
                      <a:r>
                        <a:rPr lang="fr-FR" sz="1100" b="0" kern="1200" baseline="0" dirty="0"/>
                        <a:t>M. Mounir BEN YAHIA 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 PEPM ISSIT) </a:t>
                      </a:r>
                      <a:r>
                        <a:rPr lang="fr-FR" sz="1100" b="0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Tunisie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536118"/>
              </p:ext>
            </p:extLst>
          </p:nvPr>
        </p:nvGraphicFramePr>
        <p:xfrm>
          <a:off x="4699504" y="3515917"/>
          <a:ext cx="4035790" cy="341014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035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910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800" b="0" kern="1200" baseline="0" dirty="0">
                          <a:solidFill>
                            <a:schemeClr val="tx1"/>
                          </a:solidFill>
                        </a:rPr>
                        <a:t>        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buClr>
                          <a:srgbClr val="A9217F"/>
                        </a:buClr>
                        <a:buFont typeface="Wingdings" panose="05000000000000000000" pitchFamily="2" charset="2"/>
                        <a:buNone/>
                      </a:pPr>
                      <a:endParaRPr lang="fr-FR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lnSpc>
                          <a:spcPct val="150000"/>
                        </a:lnSpc>
                        <a:buClr>
                          <a:srgbClr val="A9217F"/>
                        </a:buClr>
                        <a:buFont typeface="Wingdings" panose="05000000000000000000" pitchFamily="2" charset="2"/>
                        <a:buChar char="v"/>
                      </a:pPr>
                      <a:endParaRPr lang="fr-FR" sz="7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lnSpc>
                          <a:spcPct val="150000"/>
                        </a:lnSpc>
                        <a:buClr>
                          <a:srgbClr val="A9217F"/>
                        </a:buClr>
                        <a:buFont typeface="Wingdings" panose="05000000000000000000" pitchFamily="2" charset="2"/>
                        <a:buChar char="v"/>
                      </a:pPr>
                      <a:endParaRPr lang="fr-FR" sz="7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buClr>
                          <a:srgbClr val="A9217F"/>
                        </a:buClr>
                        <a:buFont typeface="Wingdings" panose="05000000000000000000" pitchFamily="2" charset="2"/>
                        <a:buNone/>
                      </a:pPr>
                      <a:endParaRPr lang="fr-FR" sz="7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buClr>
                          <a:srgbClr val="A9217F"/>
                        </a:buClr>
                        <a:buFont typeface="Wingdings" panose="05000000000000000000" pitchFamily="2" charset="2"/>
                        <a:buNone/>
                      </a:pPr>
                      <a:endParaRPr lang="fr-FR" sz="7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lnSpc>
                          <a:spcPct val="150000"/>
                        </a:lnSpc>
                        <a:buClr>
                          <a:srgbClr val="A9217F"/>
                        </a:buClr>
                        <a:buFont typeface="Wingdings" panose="05000000000000000000" pitchFamily="2" charset="2"/>
                        <a:buChar char="v"/>
                      </a:pPr>
                      <a:r>
                        <a:rPr lang="fr-FR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M. Ali FEDDOU. Organisation des entretiens 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buClr>
                          <a:srgbClr val="A9217F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coopérative italienne et ses activités M. </a:t>
                      </a:r>
                      <a:r>
                        <a:rPr lang="fr-FR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Giampietro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SALA Mme Louise </a:t>
                      </a:r>
                      <a:r>
                        <a:rPr lang="fr-FR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makoso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M. </a:t>
                      </a:r>
                      <a:r>
                        <a:rPr lang="fr-FR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Abdesselem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Jalleli</a:t>
                      </a:r>
                      <a:r>
                        <a:rPr lang="fr-F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Italie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buClr>
                          <a:srgbClr val="A9217F"/>
                        </a:buClr>
                        <a:buFont typeface="Wingdings" panose="05000000000000000000" pitchFamily="2" charset="2"/>
                        <a:buNone/>
                      </a:pPr>
                      <a:endParaRPr lang="fr-FR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buClr>
                          <a:srgbClr val="A9217F"/>
                        </a:buClr>
                        <a:buFont typeface="Wingdings" panose="05000000000000000000" pitchFamily="2" charset="2"/>
                        <a:buNone/>
                      </a:pPr>
                      <a:endParaRPr lang="fr-FR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9217F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fr-FR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M. Mounir BEN YAHIA . Présentation de l’association suisse 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buClr>
                          <a:srgbClr val="A9217F"/>
                        </a:buClr>
                        <a:buFont typeface="Wingdings" panose="05000000000000000000" pitchFamily="2" charset="2"/>
                        <a:buNone/>
                      </a:pPr>
                      <a:endParaRPr lang="fr-FR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buClr>
                          <a:srgbClr val="A9217F"/>
                        </a:buClr>
                        <a:buFont typeface="Wingdings" panose="05000000000000000000" pitchFamily="2" charset="2"/>
                        <a:buNone/>
                      </a:pPr>
                      <a:endParaRPr lang="fr-FR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buClr>
                          <a:srgbClr val="A9217F"/>
                        </a:buClr>
                        <a:buFont typeface="Wingdings" panose="05000000000000000000" pitchFamily="2" charset="2"/>
                        <a:buNone/>
                      </a:pPr>
                      <a:endParaRPr lang="fr-FR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buClr>
                          <a:srgbClr val="A9217F"/>
                        </a:buClr>
                        <a:buFont typeface="Wingdings" panose="05000000000000000000" pitchFamily="2" charset="2"/>
                        <a:buNone/>
                      </a:pPr>
                      <a:endParaRPr lang="fr-FR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buClr>
                          <a:srgbClr val="A9217F"/>
                        </a:buClr>
                        <a:buFont typeface="Wingdings" panose="05000000000000000000" pitchFamily="2" charset="2"/>
                        <a:buNone/>
                      </a:pPr>
                      <a:endParaRPr lang="fr-FR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buClr>
                          <a:srgbClr val="A9217F"/>
                        </a:buClr>
                        <a:buFont typeface="Wingdings" panose="05000000000000000000" pitchFamily="2" charset="2"/>
                        <a:buNone/>
                      </a:pPr>
                      <a:endParaRPr lang="fr-FR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51058"/>
            <a:ext cx="8944225" cy="22049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bg1"/>
                </a:solidFill>
              </a:rPr>
              <a:t> Vendredi 21 février 2025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61415" y="480216"/>
            <a:ext cx="3006529" cy="2671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  <a:p>
            <a:pPr algn="ctr"/>
            <a:r>
              <a:rPr lang="fr-FR" sz="1200" b="1" dirty="0">
                <a:solidFill>
                  <a:schemeClr val="tx1"/>
                </a:solidFill>
              </a:rPr>
              <a:t>09 h – 10 h 45 Conférences 1</a:t>
            </a:r>
            <a:r>
              <a:rPr lang="fr-FR" sz="1200" b="1" baseline="30000" dirty="0">
                <a:solidFill>
                  <a:schemeClr val="tx1"/>
                </a:solidFill>
              </a:rPr>
              <a:t>ère</a:t>
            </a:r>
            <a:r>
              <a:rPr lang="fr-FR" sz="1200" b="1" dirty="0">
                <a:solidFill>
                  <a:schemeClr val="tx1"/>
                </a:solidFill>
              </a:rPr>
              <a:t>  séance    </a:t>
            </a:r>
          </a:p>
          <a:p>
            <a:pPr algn="ctr"/>
            <a:endParaRPr lang="fr-FR" sz="800" dirty="0"/>
          </a:p>
        </p:txBody>
      </p:sp>
      <p:sp>
        <p:nvSpPr>
          <p:cNvPr id="4" name="Rectangle 3"/>
          <p:cNvSpPr/>
          <p:nvPr/>
        </p:nvSpPr>
        <p:spPr>
          <a:xfrm>
            <a:off x="4754957" y="4251377"/>
            <a:ext cx="366894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A9217F"/>
              </a:buClr>
              <a:defRPr/>
            </a:pPr>
            <a:endParaRPr lang="fr-FR" sz="800" b="1" dirty="0"/>
          </a:p>
        </p:txBody>
      </p:sp>
      <p:sp>
        <p:nvSpPr>
          <p:cNvPr id="50" name="Rectangle 49"/>
          <p:cNvSpPr/>
          <p:nvPr/>
        </p:nvSpPr>
        <p:spPr>
          <a:xfrm rot="16200000">
            <a:off x="-1549041" y="5120420"/>
            <a:ext cx="3384792" cy="24433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Jeudi 28  Mars  2019</a:t>
            </a:r>
          </a:p>
        </p:txBody>
      </p:sp>
      <p:sp>
        <p:nvSpPr>
          <p:cNvPr id="51" name="Rectangle 50"/>
          <p:cNvSpPr/>
          <p:nvPr/>
        </p:nvSpPr>
        <p:spPr>
          <a:xfrm rot="16200000">
            <a:off x="7465390" y="1683037"/>
            <a:ext cx="2957671" cy="24622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Vendredi 21 février 2025</a:t>
            </a:r>
          </a:p>
        </p:txBody>
      </p:sp>
      <p:sp>
        <p:nvSpPr>
          <p:cNvPr id="53" name="Rectangle 52"/>
          <p:cNvSpPr/>
          <p:nvPr/>
        </p:nvSpPr>
        <p:spPr>
          <a:xfrm rot="16200000">
            <a:off x="7199123" y="5013128"/>
            <a:ext cx="3492093" cy="24433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Vendredi 21 février 2025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2C7386E-FABB-4920-B93D-5BC821B754AD}"/>
              </a:ext>
            </a:extLst>
          </p:cNvPr>
          <p:cNvSpPr/>
          <p:nvPr/>
        </p:nvSpPr>
        <p:spPr>
          <a:xfrm>
            <a:off x="395536" y="1128346"/>
            <a:ext cx="447324" cy="14387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9 h</a:t>
            </a:r>
          </a:p>
          <a:p>
            <a:pPr algn="ctr"/>
            <a:endParaRPr lang="fr-FR" sz="800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CC47BAE-5306-44B5-A6EB-0C9AB5E78D0E}"/>
              </a:ext>
            </a:extLst>
          </p:cNvPr>
          <p:cNvSpPr/>
          <p:nvPr/>
        </p:nvSpPr>
        <p:spPr>
          <a:xfrm>
            <a:off x="395536" y="1649710"/>
            <a:ext cx="645855" cy="15298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9 h 15</a:t>
            </a:r>
          </a:p>
          <a:p>
            <a:pPr algn="ctr"/>
            <a:endParaRPr lang="fr-FR" sz="800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987F27F-D40D-4A76-B2D5-236D3F736120}"/>
              </a:ext>
            </a:extLst>
          </p:cNvPr>
          <p:cNvSpPr/>
          <p:nvPr/>
        </p:nvSpPr>
        <p:spPr>
          <a:xfrm>
            <a:off x="395536" y="1975307"/>
            <a:ext cx="645855" cy="15298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9 h 30</a:t>
            </a:r>
          </a:p>
          <a:p>
            <a:pPr algn="ctr"/>
            <a:endParaRPr lang="fr-FR" sz="8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E03D8FB2-7BD4-4F8A-9DDE-5D4FBBEA7D82}"/>
              </a:ext>
            </a:extLst>
          </p:cNvPr>
          <p:cNvSpPr/>
          <p:nvPr/>
        </p:nvSpPr>
        <p:spPr>
          <a:xfrm>
            <a:off x="395536" y="2488393"/>
            <a:ext cx="645855" cy="15298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9 h 45</a:t>
            </a:r>
          </a:p>
          <a:p>
            <a:pPr algn="ctr"/>
            <a:endParaRPr lang="fr-FR" sz="800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7AD62BE-4632-40CC-931C-75EE910CB875}"/>
              </a:ext>
            </a:extLst>
          </p:cNvPr>
          <p:cNvSpPr/>
          <p:nvPr/>
        </p:nvSpPr>
        <p:spPr>
          <a:xfrm>
            <a:off x="353118" y="2834287"/>
            <a:ext cx="645855" cy="13092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10 h 00</a:t>
            </a:r>
          </a:p>
          <a:p>
            <a:pPr algn="ctr"/>
            <a:endParaRPr lang="fr-FR" sz="8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DAB055E-9905-4E65-91D1-ADE8F6DCF898}"/>
              </a:ext>
            </a:extLst>
          </p:cNvPr>
          <p:cNvSpPr/>
          <p:nvPr/>
        </p:nvSpPr>
        <p:spPr>
          <a:xfrm>
            <a:off x="426220" y="3704664"/>
            <a:ext cx="645855" cy="15298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10 h 15 </a:t>
            </a:r>
          </a:p>
          <a:p>
            <a:pPr algn="ctr"/>
            <a:endParaRPr lang="fr-FR" sz="8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0CA7107-75DF-4CB1-B91D-B0E3D75B1F88}"/>
              </a:ext>
            </a:extLst>
          </p:cNvPr>
          <p:cNvSpPr/>
          <p:nvPr/>
        </p:nvSpPr>
        <p:spPr>
          <a:xfrm>
            <a:off x="426220" y="4123603"/>
            <a:ext cx="645855" cy="15298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10 h 45 </a:t>
            </a:r>
          </a:p>
          <a:p>
            <a:pPr algn="ctr"/>
            <a:endParaRPr lang="fr-FR" sz="8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F3D0B89-35EB-4A4A-8C8A-8C8F10B149FF}"/>
              </a:ext>
            </a:extLst>
          </p:cNvPr>
          <p:cNvSpPr/>
          <p:nvPr/>
        </p:nvSpPr>
        <p:spPr>
          <a:xfrm>
            <a:off x="426219" y="4785021"/>
            <a:ext cx="645855" cy="15298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11 h 10 </a:t>
            </a:r>
          </a:p>
          <a:p>
            <a:pPr algn="ctr"/>
            <a:endParaRPr lang="fr-FR" sz="8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1C4A5C3-6466-4C8C-9E7B-EAC80A24890F}"/>
              </a:ext>
            </a:extLst>
          </p:cNvPr>
          <p:cNvSpPr/>
          <p:nvPr/>
        </p:nvSpPr>
        <p:spPr>
          <a:xfrm>
            <a:off x="408706" y="5289458"/>
            <a:ext cx="645855" cy="15298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11 h 25 </a:t>
            </a:r>
          </a:p>
          <a:p>
            <a:pPr algn="ctr"/>
            <a:endParaRPr lang="fr-FR" sz="8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66AD513-4FB6-4D9E-98BB-B20772A64443}"/>
              </a:ext>
            </a:extLst>
          </p:cNvPr>
          <p:cNvSpPr/>
          <p:nvPr/>
        </p:nvSpPr>
        <p:spPr>
          <a:xfrm>
            <a:off x="1907704" y="4123603"/>
            <a:ext cx="2704092" cy="2671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  <a:p>
            <a:pPr algn="ctr"/>
            <a:r>
              <a:rPr lang="fr-FR" sz="1200" b="1" dirty="0">
                <a:solidFill>
                  <a:schemeClr val="tx1"/>
                </a:solidFill>
              </a:rPr>
              <a:t>11 h 10 – 13 h  Conférences    2</a:t>
            </a:r>
            <a:r>
              <a:rPr lang="fr-FR" sz="1200" b="1" baseline="30000" dirty="0">
                <a:solidFill>
                  <a:schemeClr val="tx1"/>
                </a:solidFill>
              </a:rPr>
              <a:t>ème</a:t>
            </a:r>
            <a:r>
              <a:rPr lang="fr-FR" sz="1200" b="1" dirty="0">
                <a:solidFill>
                  <a:schemeClr val="tx1"/>
                </a:solidFill>
              </a:rPr>
              <a:t> séance    </a:t>
            </a:r>
          </a:p>
          <a:p>
            <a:pPr algn="ctr"/>
            <a:endParaRPr lang="fr-FR" sz="8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22A1338-90E5-4D92-BF51-7F89E0EDCF8A}"/>
              </a:ext>
            </a:extLst>
          </p:cNvPr>
          <p:cNvSpPr/>
          <p:nvPr/>
        </p:nvSpPr>
        <p:spPr>
          <a:xfrm>
            <a:off x="415560" y="5768533"/>
            <a:ext cx="645855" cy="15298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11 h 40 </a:t>
            </a:r>
          </a:p>
          <a:p>
            <a:pPr algn="ctr"/>
            <a:endParaRPr lang="fr-FR" sz="80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1517B6B-2573-48D5-8CE6-8A8C08490EBA}"/>
              </a:ext>
            </a:extLst>
          </p:cNvPr>
          <p:cNvSpPr/>
          <p:nvPr/>
        </p:nvSpPr>
        <p:spPr>
          <a:xfrm>
            <a:off x="5192971" y="525608"/>
            <a:ext cx="3006529" cy="2671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  <a:p>
            <a:pPr algn="ctr"/>
            <a:r>
              <a:rPr lang="fr-FR" sz="1200" b="1" dirty="0">
                <a:solidFill>
                  <a:schemeClr val="tx1"/>
                </a:solidFill>
              </a:rPr>
              <a:t>15 h –  h 30  Ateliers  1</a:t>
            </a:r>
            <a:r>
              <a:rPr lang="fr-FR" sz="1200" b="1" baseline="30000" dirty="0">
                <a:solidFill>
                  <a:schemeClr val="tx1"/>
                </a:solidFill>
              </a:rPr>
              <a:t>ère</a:t>
            </a:r>
            <a:r>
              <a:rPr lang="fr-FR" sz="1200" b="1" dirty="0">
                <a:solidFill>
                  <a:schemeClr val="tx1"/>
                </a:solidFill>
              </a:rPr>
              <a:t>  séance    </a:t>
            </a:r>
          </a:p>
          <a:p>
            <a:pPr algn="ctr"/>
            <a:endParaRPr lang="fr-FR" sz="8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3457248-9051-44D0-9163-80570790068D}"/>
              </a:ext>
            </a:extLst>
          </p:cNvPr>
          <p:cNvSpPr/>
          <p:nvPr/>
        </p:nvSpPr>
        <p:spPr>
          <a:xfrm>
            <a:off x="4793137" y="1121546"/>
            <a:ext cx="447324" cy="14387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15 h</a:t>
            </a:r>
          </a:p>
          <a:p>
            <a:pPr algn="ctr"/>
            <a:endParaRPr lang="fr-FR" sz="80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A9B5357-E323-47BA-A321-45018C595546}"/>
              </a:ext>
            </a:extLst>
          </p:cNvPr>
          <p:cNvSpPr/>
          <p:nvPr/>
        </p:nvSpPr>
        <p:spPr>
          <a:xfrm>
            <a:off x="4783995" y="1805681"/>
            <a:ext cx="447324" cy="14387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15 h</a:t>
            </a:r>
          </a:p>
          <a:p>
            <a:pPr algn="ctr"/>
            <a:endParaRPr lang="fr-FR" sz="800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CC03C08-C5B2-4E89-942C-1A66FD09F644}"/>
              </a:ext>
            </a:extLst>
          </p:cNvPr>
          <p:cNvSpPr/>
          <p:nvPr/>
        </p:nvSpPr>
        <p:spPr>
          <a:xfrm>
            <a:off x="415560" y="6209580"/>
            <a:ext cx="645855" cy="15298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12 h 15 </a:t>
            </a:r>
          </a:p>
          <a:p>
            <a:pPr algn="ctr"/>
            <a:endParaRPr lang="fr-FR" sz="800" dirty="0"/>
          </a:p>
        </p:txBody>
      </p:sp>
      <p:grpSp>
        <p:nvGrpSpPr>
          <p:cNvPr id="69" name="Groupe 29">
            <a:extLst>
              <a:ext uri="{FF2B5EF4-FFF2-40B4-BE49-F238E27FC236}">
                <a16:creationId xmlns:a16="http://schemas.microsoft.com/office/drawing/2014/main" id="{7740AECF-28B6-4870-A112-A587B71FDFB5}"/>
              </a:ext>
            </a:extLst>
          </p:cNvPr>
          <p:cNvGrpSpPr/>
          <p:nvPr/>
        </p:nvGrpSpPr>
        <p:grpSpPr>
          <a:xfrm>
            <a:off x="7596335" y="5014391"/>
            <a:ext cx="475075" cy="502841"/>
            <a:chOff x="2751832" y="551160"/>
            <a:chExt cx="2961679" cy="2961679"/>
          </a:xfrm>
        </p:grpSpPr>
        <p:sp>
          <p:nvSpPr>
            <p:cNvPr id="73" name="Ellipse 72">
              <a:extLst>
                <a:ext uri="{FF2B5EF4-FFF2-40B4-BE49-F238E27FC236}">
                  <a16:creationId xmlns:a16="http://schemas.microsoft.com/office/drawing/2014/main" id="{D49026E9-80DA-48EF-919C-862EEF626703}"/>
                </a:ext>
              </a:extLst>
            </p:cNvPr>
            <p:cNvSpPr/>
            <p:nvPr/>
          </p:nvSpPr>
          <p:spPr>
            <a:xfrm>
              <a:off x="2751832" y="551160"/>
              <a:ext cx="2961679" cy="2961679"/>
            </a:xfrm>
            <a:prstGeom prst="ellipse">
              <a:avLst/>
            </a:prstGeom>
            <a:blipFill rotWithShape="0">
              <a:blip r:embed="rId2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4" name="Ellipse 4">
              <a:extLst>
                <a:ext uri="{FF2B5EF4-FFF2-40B4-BE49-F238E27FC236}">
                  <a16:creationId xmlns:a16="http://schemas.microsoft.com/office/drawing/2014/main" id="{E4493BAA-D377-45D4-AC6F-13F0B3FBFA92}"/>
                </a:ext>
              </a:extLst>
            </p:cNvPr>
            <p:cNvSpPr/>
            <p:nvPr/>
          </p:nvSpPr>
          <p:spPr>
            <a:xfrm>
              <a:off x="3185560" y="984888"/>
              <a:ext cx="2094223" cy="20942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0" tIns="69850" rIns="69850" bIns="69850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5500" kern="1200" dirty="0"/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0CD879A9-64F8-4F40-851E-4FB3DD99953E}"/>
              </a:ext>
            </a:extLst>
          </p:cNvPr>
          <p:cNvSpPr/>
          <p:nvPr/>
        </p:nvSpPr>
        <p:spPr>
          <a:xfrm>
            <a:off x="5086162" y="3775574"/>
            <a:ext cx="3006529" cy="2671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  <a:p>
            <a:pPr algn="ctr"/>
            <a:r>
              <a:rPr lang="fr-FR" sz="1200" b="1" dirty="0">
                <a:solidFill>
                  <a:schemeClr val="tx1"/>
                </a:solidFill>
              </a:rPr>
              <a:t>Les entretiens     </a:t>
            </a:r>
          </a:p>
          <a:p>
            <a:pPr algn="ctr"/>
            <a:endParaRPr lang="fr-FR" sz="8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9A52CA6-21A6-429F-90D8-EBD63F733DA6}"/>
              </a:ext>
            </a:extLst>
          </p:cNvPr>
          <p:cNvSpPr/>
          <p:nvPr/>
        </p:nvSpPr>
        <p:spPr>
          <a:xfrm>
            <a:off x="408706" y="6506443"/>
            <a:ext cx="645855" cy="15298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13 h 00 </a:t>
            </a:r>
          </a:p>
          <a:p>
            <a:pPr algn="ctr"/>
            <a:endParaRPr lang="fr-FR" sz="8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34565D2-51D0-4F82-9091-90C9AF4C6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137" y="5843503"/>
            <a:ext cx="1513179" cy="847507"/>
          </a:xfrm>
          <a:prstGeom prst="rect">
            <a:avLst/>
          </a:prstGeom>
        </p:spPr>
      </p:pic>
      <p:pic>
        <p:nvPicPr>
          <p:cNvPr id="80" name="Picture 2" descr="Logo-Drapeau-Suisse - Darest Informatic SA">
            <a:extLst>
              <a:ext uri="{FF2B5EF4-FFF2-40B4-BE49-F238E27FC236}">
                <a16:creationId xmlns:a16="http://schemas.microsoft.com/office/drawing/2014/main" id="{96854ECB-046D-4249-804A-92952A1D0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159" y="5825736"/>
            <a:ext cx="467531" cy="46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808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D5E5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803035"/>
              </p:ext>
            </p:extLst>
          </p:nvPr>
        </p:nvGraphicFramePr>
        <p:xfrm>
          <a:off x="395535" y="401286"/>
          <a:ext cx="4032449" cy="598004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032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80042">
                <a:tc>
                  <a:txBody>
                    <a:bodyPr/>
                    <a:lstStyle/>
                    <a:p>
                      <a:pPr algn="ctr"/>
                      <a:r>
                        <a:rPr lang="fr-FR" sz="800" kern="1200" dirty="0"/>
                        <a:t>                               </a:t>
                      </a:r>
                      <a:endParaRPr lang="fr-FR" sz="700" b="1" kern="1200" baseline="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03547" y="4221088"/>
            <a:ext cx="3816426" cy="11717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Arial" pitchFamily="34" charset="0"/>
              </a:rPr>
              <a:t>Comité Scientifique</a:t>
            </a:r>
            <a:r>
              <a:rPr kumimoji="0" lang="fr-FR" sz="1200" b="1" i="0" u="none" strike="noStrike" cap="none" normalizeH="0" baseline="0" dirty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 : </a:t>
            </a:r>
            <a:r>
              <a:rPr lang="fr-FR" sz="1200" dirty="0">
                <a:ea typeface="Calibri" pitchFamily="34" charset="0"/>
                <a:cs typeface="Arial" pitchFamily="34" charset="0"/>
              </a:rPr>
              <a:t>M. </a:t>
            </a:r>
            <a:r>
              <a:rPr lang="fr-FR" sz="1200" dirty="0" err="1">
                <a:ea typeface="Calibri" pitchFamily="34" charset="0"/>
                <a:cs typeface="Arial" pitchFamily="34" charset="0"/>
              </a:rPr>
              <a:t>Boucif</a:t>
            </a:r>
            <a:r>
              <a:rPr lang="fr-FR" sz="1200" dirty="0">
                <a:ea typeface="Calibri" pitchFamily="34" charset="0"/>
                <a:cs typeface="Arial" pitchFamily="34" charset="0"/>
              </a:rPr>
              <a:t> ZENAGUI. M. Mounir BEN YAHIA, M. Ali FEDDOU. M. Moussa MAAMRI 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solidFill>
                  <a:srgbClr val="C00000"/>
                </a:solidFill>
              </a:rPr>
              <a:t>Comité d’organisation</a:t>
            </a:r>
            <a:r>
              <a:rPr lang="fr-FR" sz="1200" b="1" dirty="0"/>
              <a:t> :</a:t>
            </a:r>
            <a:r>
              <a:rPr lang="fr-FR" sz="1200" dirty="0">
                <a:ea typeface="Calibri" pitchFamily="34" charset="0"/>
                <a:cs typeface="Arial" pitchFamily="34" charset="0"/>
              </a:rPr>
              <a:t> M. Mounir BEN YAHIA, M. Ali FEDDOU. M. </a:t>
            </a:r>
            <a:r>
              <a:rPr lang="fr-FR" sz="1200" dirty="0" err="1">
                <a:ea typeface="Calibri" pitchFamily="34" charset="0"/>
                <a:cs typeface="Arial" pitchFamily="34" charset="0"/>
              </a:rPr>
              <a:t>Boucif</a:t>
            </a:r>
            <a:r>
              <a:rPr lang="fr-FR" sz="1200" dirty="0">
                <a:ea typeface="Calibri" pitchFamily="34" charset="0"/>
                <a:cs typeface="Arial" pitchFamily="34" charset="0"/>
              </a:rPr>
              <a:t> ZENAGUI. M. Moussa MAMRI </a:t>
            </a:r>
            <a:endParaRPr lang="fr-FR" sz="1200" dirty="0">
              <a:cs typeface="Arial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18A9A87-F814-49F5-8227-01C304833D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39" y="401286"/>
            <a:ext cx="4032449" cy="5980042"/>
          </a:xfrm>
          <a:prstGeom prst="rect">
            <a:avLst/>
          </a:prstGeom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id="{2C30800A-8645-4B8D-9B69-6AB822C6E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697455"/>
            <a:ext cx="1120284" cy="11156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D6366B34-26C2-4E7D-978D-C5C800A5977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170" y="799275"/>
            <a:ext cx="1340768" cy="1043608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EE918763-FF23-499A-A3B9-1FBFA67732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8621" y="2636912"/>
            <a:ext cx="1237560" cy="69313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2EF8459-8B51-477C-8EE4-D93B80EA1B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90397" y="2750085"/>
            <a:ext cx="1943371" cy="4667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TM03457491[[fn=Métropolitain]]</Template>
  <TotalTime>10222</TotalTime>
  <Words>446</Words>
  <Application>Microsoft Office PowerPoint</Application>
  <PresentationFormat>Affichage à l'écran (4:3)</PresentationFormat>
  <Paragraphs>94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Métropolitain</vt:lpstr>
      <vt:lpstr>Présentation PowerPoint</vt:lpstr>
      <vt:lpstr>Présentation PowerPoint</vt:lpstr>
    </vt:vector>
  </TitlesOfParts>
  <Company>Sweet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acer</dc:creator>
  <cp:lastModifiedBy>DELL</cp:lastModifiedBy>
  <cp:revision>360</cp:revision>
  <cp:lastPrinted>2019-03-02T09:05:36Z</cp:lastPrinted>
  <dcterms:created xsi:type="dcterms:W3CDTF">2016-03-31T10:35:47Z</dcterms:created>
  <dcterms:modified xsi:type="dcterms:W3CDTF">2025-02-16T07:31:30Z</dcterms:modified>
</cp:coreProperties>
</file>